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2"/>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0" r:id="rId21"/>
    <p:sldId id="307" r:id="rId22"/>
    <p:sldId id="304" r:id="rId23"/>
    <p:sldId id="306" r:id="rId24"/>
    <p:sldId id="312" r:id="rId25"/>
    <p:sldId id="319" r:id="rId26"/>
    <p:sldId id="313" r:id="rId27"/>
    <p:sldId id="324" r:id="rId28"/>
    <p:sldId id="325" r:id="rId29"/>
    <p:sldId id="318" r:id="rId30"/>
    <p:sldId id="314" r:id="rId31"/>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6" autoAdjust="0"/>
    <p:restoredTop sz="74033" autoAdjust="0"/>
  </p:normalViewPr>
  <p:slideViewPr>
    <p:cSldViewPr>
      <p:cViewPr varScale="1">
        <p:scale>
          <a:sx n="54" d="100"/>
          <a:sy n="54" d="100"/>
        </p:scale>
        <p:origin x="1440" y="60"/>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Mein Thema der Abeit war die Szenenrekonstruktion und Kamerakalibrierung aus heterogenen stereoskopischen Bildquellen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Szenenrekonstruktion und die Kamerakalibrierung sind Themenbereiche der sogenannten Computer Vision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Fundamentalmatrix wird über die bekannten Eckpunkte beider Quaderabbildungen mit dem 8 Punkte algorithmus bestimmt</a:t>
            </a:r>
          </a:p>
          <a:p>
            <a:pPr marL="628650" lvl="1" indent="-171450">
              <a:buFont typeface="Arial" panose="020B0604020202020204" pitchFamily="34" charset="0"/>
              <a:buChar char="•"/>
            </a:pPr>
            <a:r>
              <a:rPr lang="de-DE" dirty="0">
                <a:ea typeface="ＭＳ Ｐゴシック" pitchFamily="34" charset="-128"/>
              </a:rPr>
              <a:t>Durch die mathematische Berechnung beider Abbildungen, sind die korrespondierenden Punktebereits bekannt</a:t>
            </a:r>
          </a:p>
          <a:p>
            <a:pPr marL="628650" lvl="1" indent="-171450">
              <a:buFont typeface="Arial" panose="020B0604020202020204" pitchFamily="34" charset="0"/>
              <a:buChar char="•"/>
            </a:pPr>
            <a:r>
              <a:rPr lang="de-DE" dirty="0">
                <a:ea typeface="ＭＳ Ｐゴシック" pitchFamily="34" charset="-128"/>
              </a:rPr>
              <a:t>Durch die matehmatische Berechnung beider Abbildungen sind die intrinsischen Kameraparameter bekannt, da diese selbst definiert wurden.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Fundamentalmatrx ist bekannt</a:t>
            </a:r>
          </a:p>
          <a:p>
            <a:pPr marL="628650" lvl="1" indent="-171450">
              <a:buFont typeface="Arial" panose="020B0604020202020204" pitchFamily="34" charset="0"/>
              <a:buChar char="•"/>
            </a:pPr>
            <a:r>
              <a:rPr lang="de-DE" dirty="0">
                <a:ea typeface="ＭＳ Ｐゴシック" pitchFamily="34" charset="-128"/>
              </a:rPr>
              <a:t>Für das Verfahren zur Bestimmung der extrinsischen Kameraparameter wir die essentielle Matrix benötigt</a:t>
            </a:r>
          </a:p>
          <a:p>
            <a:pPr marL="628650" lvl="1" indent="-171450">
              <a:buFont typeface="Arial" panose="020B0604020202020204" pitchFamily="34" charset="0"/>
              <a:buChar char="•"/>
            </a:pPr>
            <a:r>
              <a:rPr lang="de-DE" dirty="0">
                <a:ea typeface="ＭＳ Ｐゴシック" pitchFamily="34" charset="-128"/>
              </a:rPr>
              <a:t>Mit Hilfe Singulärwertszerlegung der essentiellen Matrix ist es möglich die extrinsischen Kameraparameter bis auf eine Skaleninvarainz genau zu bestimmen</a:t>
            </a:r>
          </a:p>
          <a:p>
            <a:pPr marL="628650" lvl="1" indent="-171450">
              <a:buFont typeface="Arial" panose="020B0604020202020204" pitchFamily="34" charset="0"/>
              <a:buChar char="•"/>
            </a:pPr>
            <a:r>
              <a:rPr lang="de-DE" dirty="0">
                <a:ea typeface="ＭＳ Ｐゴシック" pitchFamily="34" charset="-128"/>
              </a:rPr>
              <a:t>Wichtig ist, dass bei der Bestimmung davon ausgegangen wird, dass eine Kamera deckungslgelich mit dem Weltkoordinatensystem ist und somit weder eine Rotation noch eine Translation aufweist</a:t>
            </a:r>
          </a:p>
          <a:p>
            <a:pPr marL="1085850" lvl="2" indent="-171450">
              <a:buFont typeface="Arial" panose="020B0604020202020204" pitchFamily="34" charset="0"/>
              <a:buChar char="•"/>
            </a:pPr>
            <a:r>
              <a:rPr lang="de-DE" dirty="0">
                <a:ea typeface="ＭＳ Ｐゴシック" pitchFamily="34" charset="-128"/>
              </a:rPr>
              <a:t>Die extrinsischen Kameraparameter werden bezüglich einer Kamera bestimmt</a:t>
            </a:r>
          </a:p>
          <a:p>
            <a:pPr marL="628650" lvl="1" indent="-171450">
              <a:buFont typeface="Arial" panose="020B0604020202020204" pitchFamily="34" charset="0"/>
              <a:buChar char="•"/>
            </a:pPr>
            <a:r>
              <a:rPr lang="de-DE" dirty="0">
                <a:ea typeface="ＭＳ Ｐゴシック" pitchFamily="34" charset="-128"/>
              </a:rPr>
              <a:t>Der Grund warum das Verfahren der Bestimmung der extrinsischen Kameraparameter über die essentielle Matrix gewählt wurde, wird nachher noch im Abschnitt der unterschiedlichen Auflösungen beschrieben.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Sind die extrinsischen Kameraparameter bekannt, so fehlt nun noch ein Verfahren, mit welchem die 3D-Szenenpunkte aus den Bildpunkten rekonstruiert werden können. Diese Verfahren nennen sich Triangulation. Im synthetischen Beispiel wurde eine einfache gemetrische Trinangulation durchgeführt.</a:t>
            </a: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Nächste Folie</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indent="0">
              <a:buFont typeface="Arial" panose="020B0604020202020204" pitchFamily="34" charset="0"/>
              <a:buNone/>
            </a:pPr>
            <a:r>
              <a:rPr lang="de-DE" dirty="0">
                <a:ea typeface="ＭＳ Ｐゴシック" pitchFamily="34" charset="-128"/>
              </a:rPr>
              <a:t>Zuerst etwas genaueres zu der Bestimmung der extrinsischen Kameraparameter: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Singulärwertszerlegung der essentiellen Matrix lassen sich die extrinischen Parameter der Szene schätzen.</a:t>
            </a:r>
          </a:p>
          <a:p>
            <a:pPr marL="171450" indent="-171450">
              <a:buFont typeface="Arial" panose="020B0604020202020204" pitchFamily="34" charset="0"/>
              <a:buChar char="•"/>
            </a:pPr>
            <a:r>
              <a:rPr lang="de-DE" dirty="0">
                <a:ea typeface="ＭＳ Ｐゴシック" pitchFamily="34" charset="-128"/>
              </a:rPr>
              <a:t>Hierbei entstehen insgesammt 4 verschiedene mögliche Lösungen für die Matrix –RC</a:t>
            </a:r>
          </a:p>
          <a:p>
            <a:pPr marL="171450" indent="-171450">
              <a:buFont typeface="Arial" panose="020B0604020202020204" pitchFamily="34" charset="0"/>
              <a:buChar char="•"/>
            </a:pPr>
            <a:r>
              <a:rPr lang="de-DE" dirty="0">
                <a:ea typeface="ＭＳ Ｐゴシック" pitchFamily="34" charset="-128"/>
              </a:rPr>
              <a:t>Diese Vier Lösungen sind bis auf eine Skaleninvarianz genau bestimmt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Skaleninvarianz bewirkt, dass es bei der Rekonstruktion die Groe der Objekte von ihrer Originalgroe abweichen, da es sich bei v nur um den normierten Richtungsvektor der ursprunglichen Streckehandelt.</a:t>
            </a:r>
            <a:endParaRPr lang="de-DE" dirty="0">
              <a:ea typeface="ＭＳ Ｐゴシック" pitchFamily="34" charset="-128"/>
            </a:endParaRP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(Vllt hier kurz das Geogebramodell aufzeigen)</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Die vier Lösungen werden jetzt vorgestellt.</a:t>
            </a: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ersten beiden Lösungen wird C‘ um 180° gedreht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anderen beiden Lösungen kommt es zu einer Umkehrung der Basislinie</a:t>
            </a:r>
          </a:p>
          <a:p>
            <a:pPr marL="171450" lvl="0" indent="-171450">
              <a:buFont typeface="Arial" panose="020B0604020202020204" pitchFamily="34" charset="0"/>
              <a:buChar char="•"/>
            </a:pPr>
            <a:r>
              <a:rPr lang="de-DE" dirty="0">
                <a:ea typeface="ＭＳ Ｐゴシック" pitchFamily="34" charset="-128"/>
              </a:rPr>
              <a:t>Die Richtige Lösung ist abhängig davon wie die Kameras Positioniert und die Bildebene innerhalb der Kamera platziert ist</a:t>
            </a:r>
          </a:p>
          <a:p>
            <a:pPr marL="628650" lvl="1" indent="-171450">
              <a:buFont typeface="Arial" panose="020B0604020202020204" pitchFamily="34" charset="0"/>
              <a:buChar char="•"/>
            </a:pPr>
            <a:r>
              <a:rPr lang="de-DE" dirty="0">
                <a:ea typeface="ＭＳ Ｐゴシック" pitchFamily="34" charset="-128"/>
              </a:rPr>
              <a:t>Die Abbildungen der ersten beiden Lösungen sind die selben nur ist es einmal auf dem Kopf da es hinter dem Projekitonszentum abgebildet wird </a:t>
            </a:r>
          </a:p>
          <a:p>
            <a:pPr marL="628650" lvl="1" indent="-171450">
              <a:buFont typeface="Arial" panose="020B0604020202020204" pitchFamily="34" charset="0"/>
              <a:buChar char="•"/>
            </a:pPr>
            <a:r>
              <a:rPr lang="de-DE" dirty="0">
                <a:ea typeface="ＭＳ Ｐゴシック" pitchFamily="34" charset="-128"/>
              </a:rPr>
              <a:t>Beide Lösungen von Abbildung 2  sind aber prinzipiell richtig.</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Triangulierung:</a:t>
            </a:r>
          </a:p>
          <a:p>
            <a:pPr marL="171450" indent="-171450">
              <a:buFont typeface="Arial" panose="020B0604020202020204" pitchFamily="34" charset="0"/>
              <a:buChar char="•"/>
            </a:pPr>
            <a:r>
              <a:rPr lang="de-DE" dirty="0">
                <a:ea typeface="ＭＳ Ｐゴシック" pitchFamily="34" charset="-128"/>
              </a:rPr>
              <a:t>Da im synthetischen Beispiel mit reinen Bilddaten gearbeitet wird, kommt es zu keinen Abweichungen in den Punktekorrespondenzen und die Szene kann über eine einfach geometrische Triangulierung rekonstruiert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Wichtig! Umrechung der koordinaten in ein und das selbe Koordinatensystem</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Der entwickelte Szenenrekonstruktionsalgorithmus wurde dann auf ein reales Beispiel angewandt</a:t>
            </a:r>
          </a:p>
          <a:p>
            <a:pPr marL="171450" indent="-171450">
              <a:buFont typeface="Arial" panose="020B0604020202020204" pitchFamily="34" charset="0"/>
              <a:buChar char="•"/>
            </a:pPr>
            <a:r>
              <a:rPr lang="de-DE" dirty="0">
                <a:ea typeface="ＭＳ Ｐゴシック" pitchFamily="34" charset="-128"/>
              </a:rPr>
              <a:t>Anders als beim synthetischen Beispiel muss beim arbeiten mit realen Stereobildpaaren mit einer Fehleranfälligkeit der Bilddaten gerechnet werden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korrespondierenden Punkte (hier in gelb markiert), werden über einen Detektionsalgorithmus bestimmt</a:t>
            </a:r>
          </a:p>
          <a:p>
            <a:pPr marL="171450" indent="-171450">
              <a:buFont typeface="Arial" panose="020B0604020202020204" pitchFamily="34" charset="0"/>
              <a:buChar char="•"/>
            </a:pPr>
            <a:r>
              <a:rPr lang="de-DE" dirty="0">
                <a:ea typeface="ＭＳ Ｐゴシック" pitchFamily="34" charset="-128"/>
              </a:rPr>
              <a:t>Bei der realen Rekonstruktion muss von Bildfehlern wie Bildrauschen ausgegangen werden und damiteinhergehend auch mit Fehlern bei der Korrespondenzanalyse</a:t>
            </a:r>
            <a:endParaRPr lang="de-DE" sz="1200" b="0" i="0" u="none" strike="noStrike" kern="1200" baseline="0" dirty="0">
              <a:solidFill>
                <a:schemeClr val="tx1"/>
              </a:solidFill>
              <a:latin typeface="Arial" charset="0"/>
              <a:ea typeface="ＭＳ Ｐゴシック" pitchFamily="34"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Liegt beispielsweise bei der Bestimmung von korrespondierenden Punkten eine Ecke zwischen zwei Pixel, so kann optisches Rauschen, welches in realen Aufnahmen präsent ist, dazu führen dass diese Ecke in gleichen Bildern an verschiedenen Pixel erkannt wird.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Wie im Bild zu sehen ist, bedeutet das, dass die detektierten korrespondierenden Punkte nicht auf den jeweiligen epipolarlinien des anderen Bildes liegen.</a:t>
            </a:r>
            <a:endParaRPr lang="de-DE" sz="12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Führt dazu, dass die epipolaren Bedinungen nicht mehr erfüllt werden (FORMEL ERSCHEINEN LASSEN)</a:t>
            </a: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 Führen zu ungenauigkeiten und Fehler in der Bestimmung der extrinsischen Kameraparameter, sowie der darauf folgendenen rekonstrukiton der Szenenpunkte und müssen dementsprechen über Minimierungen und Näherungen angeglichen werden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foglenden wird zunächst der Arbeitsprozess des Algorithmus angepasst auf das reale stereobildpaar erläutert (Nächste Folie)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Anders als beim synthetischen Beispiel werden die intrinsischen Kameraparameter durch zuvorige einzel-Kamerakalibrierung gewonnen.</a:t>
            </a:r>
          </a:p>
          <a:p>
            <a:pPr marL="171450" indent="-171450">
              <a:buFont typeface="Arial" panose="020B0604020202020204" pitchFamily="34" charset="0"/>
              <a:buChar char="•"/>
            </a:pPr>
            <a:r>
              <a:rPr lang="de-DE" dirty="0">
                <a:ea typeface="ＭＳ Ｐゴシック" pitchFamily="34" charset="-128"/>
              </a:rPr>
              <a:t>Die Detektion wird von einem bereits existierenden Algorithmus Übernommen, welcher nach dem Surf Prinzip funktioniert (vllt kurz SURF erklären aber eig unnötig)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Danach startet erst das Prorgram</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Unterschied zum synthetischen Beispiel, die eingehenden Bilddaten aus der Korrespondenzanalyse werden normiert. </a:t>
            </a:r>
          </a:p>
          <a:p>
            <a:pPr marL="171450" indent="-171450">
              <a:buFont typeface="Arial" panose="020B0604020202020204" pitchFamily="34" charset="0"/>
              <a:buChar char="•"/>
            </a:pPr>
            <a:r>
              <a:rPr lang="de-DE" dirty="0">
                <a:ea typeface="ＭＳ Ｐゴシック" pitchFamily="34" charset="-128"/>
              </a:rPr>
              <a:t>Der Grund dahinter ist, dass sich die Koordinaten, welche in homogenen koordinaten angebgen sind, in ihren Zahlenwerten stark unterscheiden (Hier Bild einblenden)</a:t>
            </a:r>
          </a:p>
          <a:p>
            <a:pPr marL="628650" lvl="1" indent="-171450">
              <a:buFont typeface="Arial" panose="020B0604020202020204" pitchFamily="34" charset="0"/>
              <a:buChar char="•"/>
            </a:pPr>
            <a:r>
              <a:rPr lang="de-DE" dirty="0">
                <a:ea typeface="ＭＳ Ｐゴシック" pitchFamily="34" charset="-128"/>
              </a:rPr>
              <a:t>Die Punkte liegen meist 100 bis 1000 von Pixel außeinander. </a:t>
            </a:r>
          </a:p>
          <a:p>
            <a:pPr marL="628650" lvl="1" indent="-171450">
              <a:buFont typeface="Arial" panose="020B0604020202020204" pitchFamily="34" charset="0"/>
              <a:buChar char="•"/>
            </a:pPr>
            <a:r>
              <a:rPr lang="de-DE" dirty="0">
                <a:ea typeface="ＭＳ Ｐゴシック" pitchFamily="34" charset="-128"/>
              </a:rPr>
              <a:t>Das führt zu einer starken unausgeglichenheit innerhalb der Fundamentalmatrix, welche eine große Fehleranfälligkeit bei schon kleinsten Abweichungen mit sich bringt</a:t>
            </a:r>
          </a:p>
          <a:p>
            <a:pPr marL="1085850" lvl="2" indent="-171450">
              <a:buFont typeface="Arial" panose="020B0604020202020204" pitchFamily="34" charset="0"/>
              <a:buChar char="•"/>
            </a:pPr>
            <a:r>
              <a:rPr lang="de-DE" dirty="0">
                <a:ea typeface="ＭＳ Ｐゴシック" pitchFamily="34" charset="-128"/>
              </a:rPr>
              <a:t>Unausgefglichen bedeutet, dass die Einträge innerhalb der Fundamentalmatrix in stark unterschiedlichen Zehnerbereichen sich befinden.</a:t>
            </a:r>
          </a:p>
          <a:p>
            <a:pPr marL="1085850" lvl="2" indent="-171450">
              <a:buFont typeface="Arial" panose="020B0604020202020204" pitchFamily="34" charset="0"/>
              <a:buChar char="•"/>
            </a:pPr>
            <a:r>
              <a:rPr lang="de-DE" dirty="0">
                <a:ea typeface="ＭＳ Ｐゴシック" pitchFamily="34" charset="-128"/>
              </a:rPr>
              <a:t>Die unsaunsgeglichenheit führt dazu, dass die epipolare Bedingung, schneller Fehler aufweist als mit einer ausgeglichenen Fundamentalmatrix</a:t>
            </a:r>
          </a:p>
          <a:p>
            <a:pPr marL="628650" lvl="1" indent="-171450">
              <a:buFont typeface="Arial" panose="020B0604020202020204" pitchFamily="34" charset="0"/>
              <a:buChar char="•"/>
            </a:pPr>
            <a:r>
              <a:rPr lang="de-DE" dirty="0">
                <a:ea typeface="ＭＳ Ｐゴシック" pitchFamily="34" charset="-128"/>
              </a:rPr>
              <a:t>Die eingehenden Bilddaten werden deswegen so normiert, dass sich ihr durschnittlicher Abstand zum Ursprung bei sqrt(2) befindet. (Am Bild zeigen)</a:t>
            </a:r>
          </a:p>
          <a:p>
            <a:pPr marL="628650" lvl="1" indent="-171450">
              <a:buFont typeface="Arial" panose="020B0604020202020204" pitchFamily="34" charset="0"/>
              <a:buChar char="•"/>
            </a:pPr>
            <a:r>
              <a:rPr lang="de-DE" dirty="0">
                <a:ea typeface="ＭＳ Ｐゴシック" pitchFamily="34" charset="-128"/>
              </a:rPr>
              <a:t>Der Zahlenbereich in welchem sich die Koordinaten dann befinden ist dann ausgeglichener (sagen was das heißt oder anschreiben an der Tafel)</a:t>
            </a:r>
          </a:p>
          <a:p>
            <a:pPr marL="628650" lvl="1" indent="-171450">
              <a:buFont typeface="Arial" panose="020B0604020202020204" pitchFamily="34" charset="0"/>
              <a:buChar char="•"/>
            </a:pPr>
            <a:r>
              <a:rPr lang="de-DE" dirty="0">
                <a:ea typeface="ＭＳ Ｐゴシック" pitchFamily="34" charset="-128"/>
              </a:rPr>
              <a:t>Die normierung ist des Weiteren wichtig für die Singulärwerte(anders einbauen)</a:t>
            </a:r>
          </a:p>
          <a:p>
            <a:pPr marL="628650" lvl="1" indent="-171450">
              <a:buFont typeface="Arial" panose="020B0604020202020204" pitchFamily="34" charset="0"/>
              <a:buChar char="•"/>
            </a:pPr>
            <a:r>
              <a:rPr lang="de-DE" dirty="0">
                <a:ea typeface="ＭＳ Ｐゴシック" pitchFamily="34" charset="-128"/>
              </a:rPr>
              <a:t>Bild wieder ausblenden !!!</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Danach folgt eine Triangulierung der Szenenpunkte auf welches ich gleich noch zu sprechen komme.</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HIER WEItER SCHREIBEN.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Zunächst folgt der Abeitsprozess um einen Vergleich zum synthetischen Beispiel zu bekommen</a:t>
            </a:r>
          </a:p>
          <a:p>
            <a:endParaRPr lang="de-DE" dirty="0">
              <a:ea typeface="ＭＳ Ｐゴシック" pitchFamily="34" charset="-128"/>
            </a:endParaRPr>
          </a:p>
          <a:p>
            <a:r>
              <a:rPr lang="de-DE" dirty="0">
                <a:ea typeface="ＭＳ Ｐゴシック" pitchFamily="34" charset="-128"/>
              </a:rPr>
              <a:t>Normierter 8 Punkt algorithmus</a:t>
            </a:r>
          </a:p>
          <a:p>
            <a:pPr marL="171450" indent="-171450">
              <a:buFont typeface="Arial" panose="020B0604020202020204" pitchFamily="34" charset="0"/>
              <a:buChar char="•"/>
            </a:pPr>
            <a:r>
              <a:rPr lang="de-DE" dirty="0">
                <a:ea typeface="ＭＳ Ｐゴシック" pitchFamily="34" charset="-128"/>
              </a:rPr>
              <a:t>Zur bestimmung der Fundamentalmatrix wird der sogenannten normierte acht punkt algorithmus verwendet</a:t>
            </a:r>
          </a:p>
          <a:p>
            <a:pPr marL="171450" indent="-171450">
              <a:buFont typeface="Arial" panose="020B0604020202020204" pitchFamily="34" charset="0"/>
              <a:buChar char="•"/>
            </a:pPr>
            <a:r>
              <a:rPr lang="de-DE" dirty="0">
                <a:ea typeface="ＭＳ Ｐゴシック" pitchFamily="34" charset="-128"/>
              </a:rPr>
              <a:t>Dieser garantiert ein stabileres Ergebnis</a:t>
            </a:r>
          </a:p>
          <a:p>
            <a:pPr marL="171450" indent="-171450">
              <a:buFont typeface="Arial" panose="020B0604020202020204" pitchFamily="34" charset="0"/>
              <a:buChar char="•"/>
            </a:pPr>
            <a:r>
              <a:rPr lang="de-DE" dirty="0">
                <a:ea typeface="ＭＳ Ｐゴシック" pitchFamily="34" charset="-128"/>
              </a:rPr>
              <a:t>Durch die ungenauigkeit der korrespondierenden Punkte steigt die Fehleranfälligkeit der Fundamentalmatrix</a:t>
            </a:r>
          </a:p>
          <a:p>
            <a:pPr marL="171450" indent="-171450">
              <a:buFont typeface="Arial" panose="020B0604020202020204" pitchFamily="34" charset="0"/>
              <a:buChar char="•"/>
            </a:pPr>
            <a:r>
              <a:rPr lang="de-DE" dirty="0">
                <a:ea typeface="ＭＳ Ｐゴシック" pitchFamily="34" charset="-128"/>
              </a:rPr>
              <a:t>Durch Normierung der eingehenden Bilddaten kann diesen Fehleranfälligkeit minimiert werden </a:t>
            </a:r>
          </a:p>
          <a:p>
            <a:pPr marL="171450" indent="-171450">
              <a:buFont typeface="Arial" panose="020B0604020202020204" pitchFamily="34" charset="0"/>
              <a:buChar char="•"/>
            </a:pPr>
            <a:r>
              <a:rPr lang="de-DE" dirty="0">
                <a:ea typeface="ＭＳ Ｐゴシック" pitchFamily="34" charset="-128"/>
              </a:rPr>
              <a:t>Durch die Normierung werden die Wertebereiche der drei Koordinaten x,y,z angeglichen(Beispiel einer Koordinate). Dadurch verringert sich der Raum in welchem sich die Punkte befinden </a:t>
            </a:r>
          </a:p>
          <a:p>
            <a:pPr marL="628650" lvl="1" indent="-171450">
              <a:buFont typeface="Arial" panose="020B0604020202020204" pitchFamily="34" charset="0"/>
              <a:buChar char="•"/>
            </a:pPr>
            <a:r>
              <a:rPr lang="de-DE" dirty="0">
                <a:ea typeface="ＭＳ Ｐゴシック" pitchFamily="34" charset="-128"/>
              </a:rPr>
              <a:t>Das hat zur Folge, dass die Epipolaren Bedingungen weniger stark aunf ungenaue Punktekorrespondenzen reagieren (Die Fundamentalmatrix ist ausgeglichener)</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Koordinaten werden so normiert, dass ihr das ihr durchschnittlicher Abstand zum Ursprung sqrt(2) beträgt.</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lvl="0" indent="-171450">
              <a:buFont typeface="Arial" panose="020B0604020202020204" pitchFamily="34" charset="0"/>
              <a:buChar char="•"/>
            </a:pPr>
            <a:r>
              <a:rPr lang="de-DE" dirty="0">
                <a:ea typeface="ＭＳ Ｐゴシック" pitchFamily="34" charset="-128"/>
              </a:rPr>
              <a:t>Nach der Normierung der Bilddaten und der darauf folgenden Bestimmung der Fundamentalmatrix mit dem jetzt normierten Acht-Punkte-Algorithmus, wird zunächst noch überprüft, ob es sich bei F um eine singuläre 3x3 Matrix von Rang 2 handelt, ist dies nicht der Fall muss noch eine Modifizierung von F vorgenommen werden  welche gleich noch genauer aufgeführt wird.</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F ist nur dann eine gültige F wenn sie eine Singuläre Matrix von Rang 2 ist und ihre Singulärwerte die Form (a,b,0) haben. </a:t>
            </a:r>
          </a:p>
          <a:p>
            <a:pPr marL="171450" indent="-171450">
              <a:buFont typeface="Arial" panose="020B0604020202020204" pitchFamily="34" charset="0"/>
              <a:buChar char="•"/>
            </a:pPr>
            <a:r>
              <a:rPr lang="de-DE" dirty="0">
                <a:ea typeface="ＭＳ Ｐゴシック" pitchFamily="34" charset="-128"/>
              </a:rPr>
              <a:t>Durch die Ungenauen Korrespondierenen Punkten steigt F in ihrem Rang und ist somit keine Singuläre Matrix von Rang 2 mehr</a:t>
            </a:r>
          </a:p>
          <a:p>
            <a:pPr marL="628650" lvl="1" indent="-171450">
              <a:buFont typeface="Arial" panose="020B0604020202020204" pitchFamily="34" charset="0"/>
              <a:buChar char="•"/>
            </a:pPr>
            <a:r>
              <a:rPr lang="de-DE" dirty="0">
                <a:ea typeface="ＭＳ Ｐゴシック" pitchFamily="34" charset="-128"/>
              </a:rPr>
              <a:t>Die Kern Berechnung liefert kein eindeutiges ergebnis für die Epipole mehr was dazu führt, dass die Epipolarlinien eines Bilder nicht mehr durch einen Punkt gehen (auf Bild verweisen und erklären was zu sehen ist)</a:t>
            </a:r>
          </a:p>
          <a:p>
            <a:pPr marL="628650" lvl="1" indent="-171450">
              <a:buFont typeface="Arial" panose="020B0604020202020204" pitchFamily="34" charset="0"/>
              <a:buChar char="•"/>
            </a:pPr>
            <a:r>
              <a:rPr lang="de-DE" dirty="0">
                <a:ea typeface="ＭＳ Ｐゴシック" pitchFamily="34" charset="-128"/>
              </a:rPr>
              <a:t>Um dies zu korrigieren, wird die zu F laut Frobenius Norm nächste Fundamentale Matrix gesucht, welche einen Rang 2 besitzt</a:t>
            </a:r>
          </a:p>
          <a:p>
            <a:pPr marL="628650" lvl="1" indent="-171450">
              <a:buFont typeface="Arial" panose="020B0604020202020204" pitchFamily="34" charset="0"/>
              <a:buChar char="•"/>
            </a:pPr>
            <a:r>
              <a:rPr lang="de-DE" dirty="0">
                <a:ea typeface="ＭＳ Ｐゴシック" pitchFamily="34" charset="-128"/>
              </a:rPr>
              <a:t>Hierzu werden die Singulärwerte der Fundamentalmatrix modifiziert</a:t>
            </a:r>
          </a:p>
          <a:p>
            <a:endParaRPr lang="de-DE" dirty="0">
              <a:ea typeface="ＭＳ Ｐゴシック" pitchFamily="34" charset="-128"/>
            </a:endParaRPr>
          </a:p>
          <a:p>
            <a:r>
              <a:rPr lang="de-DE" dirty="0">
                <a:ea typeface="ＭＳ Ｐゴシック" pitchFamily="34" charset="-128"/>
              </a:rPr>
              <a:t>Durch erzwingen der Singulärität, können eindeutige Epipole geschätz werden und die Epipolarlinien gehen wieder durch einen Punkt</a:t>
            </a:r>
          </a:p>
          <a:p>
            <a:r>
              <a:rPr lang="de-DE" dirty="0">
                <a:ea typeface="ＭＳ Ｐゴシック" pitchFamily="34" charset="-128"/>
              </a:rPr>
              <a:t>Da besonders nachher bei der Triangulation eindeutige Epipole benötigt werden muss diese Bedingun gerzwungen werden </a:t>
            </a:r>
          </a:p>
          <a:p>
            <a:endParaRPr lang="de-DE" dirty="0">
              <a:ea typeface="ＭＳ Ｐゴシック" pitchFamily="34" charset="-128"/>
            </a:endParaRPr>
          </a:p>
          <a:p>
            <a:r>
              <a:rPr lang="de-DE" dirty="0">
                <a:ea typeface="ＭＳ Ｐゴシック" pitchFamily="34" charset="-128"/>
              </a:rPr>
              <a:t>__________________________________________________</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Danach kann wieder aus F die essentielle Matrix E ermittelt werden. Ist F von Rang 2 so ist auch E von Rang 2.  Bevor jedoch die Bestimmung der extrinsischen Kameraparameter wie inm synthetischen Beispiel, werden die singulärwerte der essentiellen noch überprüft (sagen, was genau erreicht werden soll mit diag(1,1,0) </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Eine essentielle Matrix ist nur dann eine gültige essentielle Matrix wenn sie einen Rang von zwei besitzt und ihre Singulärwerte die Form (a,a,0) besitzen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erzwingen eines Rang 2 bei der Fundamentalmatrix ist die daraus berechnete essentielle Matrix auch von Rang 2</a:t>
            </a:r>
          </a:p>
          <a:p>
            <a:pPr marL="171450" indent="-171450">
              <a:buFont typeface="Arial" panose="020B0604020202020204" pitchFamily="34" charset="0"/>
              <a:buChar char="•"/>
            </a:pPr>
            <a:r>
              <a:rPr lang="de-DE" dirty="0">
                <a:ea typeface="ＭＳ Ｐゴシック" pitchFamily="34" charset="-128"/>
              </a:rPr>
              <a:t>Jedoch können die Singulärwerte der essentiellen Matrix noch die falsche Form haben, diese muss für die Bestimmung der extrinsischen Kameraparameter auch erzwungen werden.</a:t>
            </a:r>
          </a:p>
          <a:p>
            <a:pPr marL="171450" indent="-171450">
              <a:buFont typeface="Arial" panose="020B0604020202020204" pitchFamily="34" charset="0"/>
              <a:buChar char="•"/>
            </a:pPr>
            <a:r>
              <a:rPr lang="de-DE" dirty="0">
                <a:ea typeface="ＭＳ Ｐゴシック" pitchFamily="34" charset="-128"/>
              </a:rPr>
              <a:t>Somit wird garantiert dass die bestimmung der extrinsischen Kameraparameter wieder wie gehabt verfahren werden kann</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(Muss ich hier auf die Singulärwerte noch genauer eingehen??? Wird schwer Zeittechnisch)</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lgn="l">
              <a:buFont typeface="Arial" panose="020B0604020202020204" pitchFamily="34" charset="0"/>
              <a:buChar char="•"/>
            </a:pPr>
            <a:r>
              <a:rPr lang="de-DE" dirty="0">
                <a:ea typeface="ＭＳ Ｐゴシック" pitchFamily="34" charset="-128"/>
              </a:rPr>
              <a:t>Aufgrund der Ungeanuigkeit der korrespondierenden Punkte ist es nicht möglich durch einfache Rückprojektion die 3D-Objektpunkte zu rekonstruieren. </a:t>
            </a:r>
          </a:p>
          <a:p>
            <a:pPr marL="171450" indent="-171450" algn="l">
              <a:buFont typeface="Arial" panose="020B0604020202020204" pitchFamily="34" charset="0"/>
              <a:buChar char="•"/>
            </a:pPr>
            <a:r>
              <a:rPr lang="de-DE" dirty="0">
                <a:ea typeface="ＭＳ Ｐゴシック" pitchFamily="34" charset="-128"/>
              </a:rPr>
              <a:t>Liegen die korrespondierenden Bildpunkte nicht direkt auf den jeweiligen Epipolarlinien der beiden Punkte, so ist die Epipolare Bedingung nicht erfüllt.</a:t>
            </a:r>
          </a:p>
          <a:p>
            <a:pPr marL="628650" lvl="1" indent="-171450" algn="l">
              <a:buFont typeface="Arial" panose="020B0604020202020204" pitchFamily="34" charset="0"/>
              <a:buChar char="•"/>
            </a:pPr>
            <a:r>
              <a:rPr lang="de-DE" dirty="0">
                <a:ea typeface="ＭＳ Ｐゴシック" pitchFamily="34" charset="-128"/>
              </a:rPr>
              <a:t>Die Rückprijezierten Punkte treffen sich nicht im Raum sondern liegen windschief zueinander im Raum</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Um die Triangulation der Punkte trotzdem durchführen zu können, wird ein Verfahren vorne ran geschaltet, welches über die Samspon-Approximation eine Näherung der beiden korrespondierenden Punkte an eine Epipolare Linie </a:t>
            </a:r>
          </a:p>
          <a:p>
            <a:pPr marL="171450" indent="-171450">
              <a:buFont typeface="Arial" panose="020B0604020202020204" pitchFamily="34" charset="0"/>
              <a:buChar char="•"/>
            </a:pPr>
            <a:r>
              <a:rPr lang="de-DE" dirty="0">
                <a:ea typeface="ＭＳ Ｐゴシック" pitchFamily="34" charset="-128"/>
              </a:rPr>
              <a:t>Es wird die Epipolarle Linie zu beiden Punkten gesucht, welche für beide den geringsten Abstand aufweist (d).</a:t>
            </a:r>
          </a:p>
          <a:p>
            <a:pPr marL="628650" lvl="1" indent="-171450">
              <a:buFont typeface="Arial" panose="020B0604020202020204" pitchFamily="34" charset="0"/>
              <a:buChar char="•"/>
            </a:pPr>
            <a:r>
              <a:rPr lang="de-DE" dirty="0">
                <a:ea typeface="ＭＳ Ｐゴシック" pitchFamily="34" charset="-128"/>
              </a:rPr>
              <a:t>Die Näherung wird über eine Kostenfunktion C definiert. </a:t>
            </a:r>
          </a:p>
          <a:p>
            <a:pPr marL="628650" lvl="1" indent="-171450">
              <a:buFont typeface="Arial" panose="020B0604020202020204" pitchFamily="34" charset="0"/>
              <a:buChar char="•"/>
            </a:pPr>
            <a:r>
              <a:rPr lang="de-DE" dirty="0">
                <a:ea typeface="ＭＳ Ｐゴシック" pitchFamily="34" charset="-128"/>
              </a:rPr>
              <a:t>(Soll das Verfahren beschrieben werden ? Ich tendiere zu nein)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 Sensor hat eine maximale Auflösung.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maximale Anzahl der Sensorelemente auf einem Sensor beschreit die maximale Auflösung.</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Anzahl und Größe der Einzelnen Sensorelemente variiert mit den Größen der Sensorchips</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eine Auflösung kleiner der maximalen Auflösung eingestellt, desto geringer wird die Anzahl der Pixel. </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Prozess, welcher hier stattndet, gehört zu den Nachbarschaftsoperationen.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Veranderung der Auosung kann auch eine Anderung der Seitenverhaltnisse mit einschlieen. Andert sich das Seitenverhaltnis so wird der Bereich der lichtempndlichen Flache auf dem Sensor beschrankt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nun die Auflösung einer Kamera verändert, welche Auswirkungen hat das auf den Szenenrekonstruktionsalgorithmus???</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Zunächst kann festgehalten werden, dass eine Veränderung der Auflösung eine Auswirkung auf die Skalierung der Sensorkoordinaten hat, da sich das Sensorkoordintansystem an der Beschaffenheit der Sensorelemente orientiert.</a:t>
            </a:r>
          </a:p>
          <a:p>
            <a:pPr marL="171450" indent="-171450">
              <a:buFont typeface="Arial" panose="020B0604020202020204" pitchFamily="34" charset="0"/>
              <a:buChar char="•"/>
            </a:pPr>
            <a:r>
              <a:rPr lang="de-DE" dirty="0">
                <a:ea typeface="ＭＳ Ｐゴシック" pitchFamily="34" charset="-128"/>
              </a:rPr>
              <a:t>Alle anderen Koordinatensysteme bleiben gleich</a:t>
            </a:r>
          </a:p>
          <a:p>
            <a:pPr marL="171450" indent="-171450">
              <a:buFont typeface="Arial" panose="020B0604020202020204" pitchFamily="34" charset="0"/>
              <a:buChar char="•"/>
            </a:pPr>
            <a:r>
              <a:rPr lang="de-DE" dirty="0">
                <a:ea typeface="ＭＳ Ｐゴシック" pitchFamily="34" charset="-128"/>
              </a:rPr>
              <a:t>Mit der Auflösung ändert sich die Anzahl und die Größe der Pixel</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Nachbarschaftsoperationen werden aus mehreren Pixel einer (wenn kleinere Aufklösung eingestellt wird)</a:t>
            </a:r>
          </a:p>
          <a:p>
            <a:pPr marL="171450" indent="-171450">
              <a:buFont typeface="Arial" panose="020B0604020202020204" pitchFamily="34" charset="0"/>
              <a:buChar char="•"/>
            </a:pPr>
            <a:r>
              <a:rPr lang="de-DE" dirty="0">
                <a:ea typeface="ＭＳ Ｐゴシック" pitchFamily="34" charset="-128"/>
              </a:rPr>
              <a:t>Der Ort auf dem Sensor an welchem der bildpunkt abgebildet wird bleibt jedoch der selbe (Hier zweites Bild einblenden.)</a:t>
            </a:r>
          </a:p>
          <a:p>
            <a:pPr marL="171450" indent="-171450">
              <a:buFont typeface="Arial" panose="020B0604020202020204" pitchFamily="34" charset="0"/>
              <a:buChar char="•"/>
            </a:pPr>
            <a:r>
              <a:rPr lang="de-DE" dirty="0">
                <a:ea typeface="ＭＳ Ｐゴシック" pitchFamily="34" charset="-128"/>
              </a:rPr>
              <a:t>Eine Skalierung des Sensorkoordinatensystems bedeutet, dass sich die Brennweite in Pixeleinheiten gegeben ändert, jedoch ändert sich nicht die effektive Brennweite in Millimeter.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Eine propotionale änderung der Kamerauflösung hat zur Folge, dass es so wirkt als wäre die Brennweite verdoppelt worden. </a:t>
            </a:r>
          </a:p>
          <a:p>
            <a:pPr marL="628650" lvl="1" indent="-171450">
              <a:buFont typeface="Arial" panose="020B0604020202020204" pitchFamily="34" charset="0"/>
              <a:buChar char="•"/>
            </a:pPr>
            <a:r>
              <a:rPr lang="de-DE" dirty="0">
                <a:ea typeface="ＭＳ Ｐゴシック" pitchFamily="34" charset="-128"/>
              </a:rPr>
              <a:t>Würde bedeuten, dass sich die Kamera von der Bildebene entfernt hat</a:t>
            </a:r>
            <a:r>
              <a:rPr lang="de-DE" dirty="0">
                <a:ea typeface="ＭＳ Ｐゴシック" pitchFamily="34" charset="-128"/>
                <a:sym typeface="Wingdings" panose="05000000000000000000" pitchFamily="2" charset="2"/>
              </a:rPr>
              <a:t> hat sie aber effektiv nicht  dennoch verändert sich durch die skalierung der Pixel effektiv die Bildgröße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Bei der Bestimmung der extrinsischen Kameraparameter wird mit der essentiellen Matrix gearbeitet, da hier die Kameramatrizen K und K‘ rausfallen, haben diese keine Wikrung auf das Ergebnis</a:t>
            </a:r>
          </a:p>
          <a:p>
            <a:pPr marL="171450" lvl="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Um die Aufgestellte Therorie zu überprüfen, wurden die Kameramatrizen modifiziert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sz="1200" b="0" i="0" u="none" strike="noStrike" kern="1200" baseline="0" dirty="0">
                <a:solidFill>
                  <a:schemeClr val="tx1"/>
                </a:solidFill>
                <a:latin typeface="Arial" charset="0"/>
                <a:ea typeface="ＭＳ Ｐゴシック" pitchFamily="-112" charset="-128"/>
                <a:cs typeface="+mn-cs"/>
              </a:rPr>
              <a:t>Der Mensch ist mit der Fähigkeit ausgestattet, gesehene Bilder zu verarbeiten und kann die ihn umgebene Welt verstehen.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Bereits auf dem Weg:</a:t>
            </a:r>
          </a:p>
          <a:p>
            <a:r>
              <a:rPr lang="de-DE" sz="1200" b="0" i="0" u="none" strike="noStrike" kern="1200" baseline="0" dirty="0">
                <a:solidFill>
                  <a:schemeClr val="tx1"/>
                </a:solidFill>
                <a:latin typeface="Arial" charset="0"/>
                <a:ea typeface="ＭＳ Ｐゴシック" pitchFamily="-112" charset="-128"/>
                <a:cs typeface="+mn-cs"/>
              </a:rPr>
              <a:t>Das entwickeln solcher Maschinen und den damit verbundenen Grundprinzipien und Programmen sind die Forschungsmittelpunkte von aktuellen Anwendungsbereichen wie dem Autonomen Fahren, Motion- Capturing, Bewegungserkennungen oder Service Robotern oder dem Auswerten von Drohnenbildern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p>
          <a:p>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Um v aus [C‘_delta] zu erhalten wird lediglich der Kern davon bestimmt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Wieso nehmen wir stereoskoische Bildquellen?</a:t>
            </a:r>
          </a:p>
          <a:p>
            <a:pPr marL="628650" lvl="1" indent="-171450">
              <a:buFont typeface="Arial" panose="020B0604020202020204" pitchFamily="34" charset="0"/>
              <a:buChar char="•"/>
            </a:pPr>
            <a:r>
              <a:rPr lang="de-DE" dirty="0">
                <a:ea typeface="ＭＳ Ｐゴシック" pitchFamily="34" charset="-128"/>
              </a:rPr>
              <a:t>Bildtiefe aus einem Bild nicht möglich </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Man braucht mindestens zwei Bilder</a:t>
            </a:r>
          </a:p>
          <a:p>
            <a:pPr marL="171450" indent="-171450">
              <a:buFont typeface="Arial" panose="020B0604020202020204" pitchFamily="34" charset="0"/>
              <a:buChar char="•"/>
            </a:pPr>
            <a:r>
              <a:rPr lang="de-DE" dirty="0">
                <a:ea typeface="ＭＳ Ｐゴシック" pitchFamily="34" charset="-128"/>
              </a:rPr>
              <a:t>Die Rekonstruktion in dieser Arbeit wurde anahnd von stereoskopischen Bilddaten entwickelt</a:t>
            </a:r>
          </a:p>
          <a:p>
            <a:pPr marL="171450" indent="-171450">
              <a:buFont typeface="Arial" panose="020B0604020202020204" pitchFamily="34" charset="0"/>
              <a:buChar char="•"/>
            </a:pPr>
            <a:r>
              <a:rPr lang="de-DE" dirty="0">
                <a:ea typeface="ＭＳ Ｐゴシック" pitchFamily="34" charset="-128"/>
              </a:rPr>
              <a:t>Die beiden Kameras müssen nicht zwangsläfuig die selben Auflösungen haben </a:t>
            </a:r>
            <a:r>
              <a:rPr lang="de-DE" dirty="0">
                <a:ea typeface="ＭＳ Ｐゴシック" pitchFamily="34" charset="-128"/>
                <a:sym typeface="Wingdings" panose="05000000000000000000" pitchFamily="2" charset="2"/>
              </a:rPr>
              <a:t> Beispielsweise Drohenen  haben zwei verschiedene Kameras.</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Besitzen öfters eine hochauflösende RGB Kamera und infrarotkamera für Tiefenmessungen mit meist deutlich niedrigeren Auflösung</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Stereokalibrierung dieser beiden Kameras würde das Mapping deutlich vereinfachen.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Wieso der Fokus auf unterschiedliche Kameraauflösungen?</a:t>
            </a:r>
          </a:p>
          <a:p>
            <a:pPr marL="171450" indent="-171450">
              <a:buFont typeface="Arial" panose="020B0604020202020204" pitchFamily="34" charset="0"/>
              <a:buChar char="•"/>
            </a:pPr>
            <a:r>
              <a:rPr lang="de-DE" dirty="0">
                <a:ea typeface="ＭＳ Ｐゴシック" pitchFamily="34" charset="-128"/>
                <a:sym typeface="Wingdings" panose="05000000000000000000" pitchFamily="2" charset="2"/>
              </a:rPr>
              <a:t>Viele kommerziell verwendete Programme setzten vorraus dass die eingehenden Bilddaten aus Kameras gleicher Auflösung kommen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Die Funktion dieser Programme wurde im Verlauf der Thesis analysiert und es wurde zunächst ein eigener Ansatz zur Rekonstruktion einer Szene entwickelt und danach der vorhandene Ansatz aus den kommerziellen Programmen dahingehend analysiert, wie sie mit verschiedenene Auflösungen funktionieren könnte.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rPr>
              <a:t>Vorraussetzungen für den entstehenden Algorithmus:</a:t>
            </a:r>
          </a:p>
          <a:p>
            <a:pPr marL="628650" lvl="1" indent="-171450">
              <a:buFont typeface="Arial" panose="020B0604020202020204" pitchFamily="34" charset="0"/>
              <a:buChar char="•"/>
            </a:pPr>
            <a:r>
              <a:rPr lang="de-DE" dirty="0">
                <a:ea typeface="ＭＳ Ｐゴシック" pitchFamily="34" charset="-128"/>
              </a:rPr>
              <a:t>Möglichkeit von unterschiedlichen Kameraauflösungen in betracht ziehen</a:t>
            </a:r>
          </a:p>
          <a:p>
            <a:pPr marL="628650" lvl="1" indent="-171450">
              <a:buFont typeface="Arial" panose="020B0604020202020204" pitchFamily="34" charset="0"/>
              <a:buChar char="•"/>
            </a:pPr>
            <a:r>
              <a:rPr lang="de-DE" dirty="0">
                <a:ea typeface="ＭＳ Ｐゴシック" pitchFamily="34" charset="-128"/>
              </a:rPr>
              <a:t>Extrinsische Kameraparameter sollen bestimmt werden</a:t>
            </a:r>
          </a:p>
          <a:p>
            <a:pPr marL="628650" lvl="1" indent="-171450">
              <a:buFont typeface="Arial" panose="020B0604020202020204" pitchFamily="34" charset="0"/>
              <a:buChar char="•"/>
            </a:pPr>
            <a:r>
              <a:rPr lang="de-DE" dirty="0">
                <a:ea typeface="ＭＳ Ｐゴシック" pitchFamily="34" charset="-128"/>
              </a:rPr>
              <a:t>Intrinsische Kameraparameter werden als bekannt vorrausgesetzt</a:t>
            </a:r>
          </a:p>
          <a:p>
            <a:pPr marL="1085850" lvl="2" indent="-171450">
              <a:buFont typeface="Arial" panose="020B0604020202020204" pitchFamily="34" charset="0"/>
              <a:buChar char="•"/>
            </a:pPr>
            <a:r>
              <a:rPr lang="de-DE" dirty="0">
                <a:ea typeface="ＭＳ Ｐゴシック" pitchFamily="34" charset="-128"/>
              </a:rPr>
              <a:t> (Was diese genau sind darauf wird später eingegangen!!)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einzelnen Themen der Masterthesis umfassen vier wichtige Grundbausteine, welche im folgenden erläutert werden</a:t>
            </a:r>
          </a:p>
          <a:p>
            <a:endParaRPr lang="de-DE" dirty="0">
              <a:ea typeface="ＭＳ Ｐゴシック" pitchFamily="34" charset="-128"/>
            </a:endParaRPr>
          </a:p>
          <a:p>
            <a:r>
              <a:rPr lang="de-DE" dirty="0">
                <a:ea typeface="ＭＳ Ｐゴシック" pitchFamily="34" charset="-128"/>
              </a:rPr>
              <a:t>Grundlagen:</a:t>
            </a:r>
          </a:p>
          <a:p>
            <a:pPr marL="171450" indent="-171450">
              <a:buFont typeface="Arial" panose="020B0604020202020204" pitchFamily="34" charset="0"/>
              <a:buChar char="•"/>
            </a:pPr>
            <a:r>
              <a:rPr lang="de-DE" dirty="0">
                <a:ea typeface="ＭＳ Ｐゴシック" pitchFamily="34" charset="-128"/>
              </a:rPr>
              <a:t>Zunächst wird das verwendete Kameramodell vorgestellt, an welchem sich der Algorthmus orientiert</a:t>
            </a:r>
          </a:p>
          <a:p>
            <a:pPr marL="171450" indent="-171450">
              <a:buFont typeface="Arial" panose="020B0604020202020204" pitchFamily="34" charset="0"/>
              <a:buChar char="•"/>
            </a:pPr>
            <a:r>
              <a:rPr lang="de-DE" dirty="0">
                <a:ea typeface="ＭＳ Ｐゴシック" pitchFamily="34" charset="-128"/>
              </a:rPr>
              <a:t>Wichtig ist auch ein Grundlegendes Verständist der Fundamental und der essentiellen Matrix, welche für die Kamerakalibrierung sowie fpr die Szenenrekonstruktion eine wichtige Rolle spielen</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Synthetische Rekonstruktion:</a:t>
            </a:r>
          </a:p>
          <a:p>
            <a:pPr marL="171450" indent="-171450">
              <a:buFont typeface="Arial" panose="020B0604020202020204" pitchFamily="34" charset="0"/>
              <a:buChar char="•"/>
            </a:pPr>
            <a:r>
              <a:rPr lang="de-DE" dirty="0">
                <a:ea typeface="ＭＳ Ｐゴシック" pitchFamily="34" charset="-128"/>
              </a:rPr>
              <a:t>Arbeitsprozess des Algorithmus wird anhand eines synthetisch aufgebauten 3D- Szene mit virtuellen Kameras erklärt </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Reale Rekonstruktion:</a:t>
            </a:r>
          </a:p>
          <a:p>
            <a:pPr marL="171450" indent="-171450">
              <a:buFont typeface="Arial" panose="020B0604020202020204" pitchFamily="34" charset="0"/>
              <a:buChar char="•"/>
            </a:pPr>
            <a:r>
              <a:rPr lang="de-DE" dirty="0">
                <a:ea typeface="ＭＳ Ｐゴシック" pitchFamily="34" charset="-128"/>
              </a:rPr>
              <a:t>Anwendug des Algorithmus auf ein reales Stereobildpaar</a:t>
            </a:r>
          </a:p>
          <a:p>
            <a:pPr marL="171450" indent="-171450">
              <a:buFont typeface="Arial" panose="020B0604020202020204" pitchFamily="34" charset="0"/>
              <a:buChar char="•"/>
            </a:pPr>
            <a:r>
              <a:rPr lang="de-DE" dirty="0">
                <a:ea typeface="ＭＳ Ｐゴシック" pitchFamily="34" charset="-128"/>
              </a:rPr>
              <a:t>Genauere erläuterung was bei realen Stereobildpaaren beachtet werden muss (in Bezug auf die Bildfehler)</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Auswirkung unterschiedlicher Auflösungen:</a:t>
            </a:r>
          </a:p>
          <a:p>
            <a:pPr marL="171450" indent="-171450">
              <a:buFont typeface="Arial" panose="020B0604020202020204" pitchFamily="34" charset="0"/>
              <a:buChar char="•"/>
            </a:pPr>
            <a:r>
              <a:rPr lang="de-DE" dirty="0">
                <a:ea typeface="ＭＳ Ｐゴシック" pitchFamily="34" charset="-128"/>
              </a:rPr>
              <a:t>Aufzeigen der Auswirkung von unterschiedlichen Kameraauflösungen bei dem entwickelten Algorithmus</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Rekonstruktion mit Rektifizierung:</a:t>
            </a:r>
          </a:p>
          <a:p>
            <a:pPr marL="171450" indent="-171450">
              <a:buFont typeface="Arial" panose="020B0604020202020204" pitchFamily="34" charset="0"/>
              <a:buChar char="•"/>
            </a:pPr>
            <a:r>
              <a:rPr lang="de-DE" dirty="0">
                <a:ea typeface="ＭＳ Ｐゴシック" pitchFamily="34" charset="-128"/>
              </a:rPr>
              <a:t>Analyse der Szenenrekonstruktion mit rektifizierten Bildern</a:t>
            </a:r>
          </a:p>
          <a:p>
            <a:pPr marL="171450" indent="-171450">
              <a:buFont typeface="Arial" panose="020B0604020202020204" pitchFamily="34" charset="0"/>
              <a:buChar char="•"/>
            </a:pPr>
            <a:r>
              <a:rPr lang="de-DE" dirty="0">
                <a:ea typeface="ＭＳ Ｐゴシック" pitchFamily="34" charset="-128"/>
              </a:rPr>
              <a:t>Was genau sind rektifizierte Bilder</a:t>
            </a:r>
          </a:p>
          <a:p>
            <a:pPr marL="171450" indent="-171450">
              <a:buFont typeface="Arial" panose="020B0604020202020204" pitchFamily="34" charset="0"/>
              <a:buChar char="•"/>
            </a:pPr>
            <a:r>
              <a:rPr lang="de-DE" dirty="0">
                <a:ea typeface="ＭＳ Ｐゴシック" pitchFamily="34" charset="-128"/>
              </a:rPr>
              <a:t>Wie funktioniert die Rekonstruktion</a:t>
            </a:r>
          </a:p>
          <a:p>
            <a:pPr marL="171450" indent="-171450">
              <a:buFont typeface="Arial" panose="020B0604020202020204" pitchFamily="34" charset="0"/>
              <a:buChar char="•"/>
            </a:pPr>
            <a:r>
              <a:rPr lang="de-DE" dirty="0">
                <a:ea typeface="ＭＳ Ｐゴシック" pitchFamily="34" charset="-128"/>
              </a:rPr>
              <a:t>Sind unterschiedliche Auflösungen möglich</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Wir betrachten zunächst eine der Kameras C oder C‘ genauer und definieren anhand dieser das Lochkameramodelll (nächstes Bild einblenden)</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Bildebene ist die Ebene auf welcher das projizierte Bild ensteht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Eigenschaften des Sensorkoordiantensystems:</a:t>
            </a:r>
          </a:p>
          <a:p>
            <a:pPr marL="628650" lvl="1" indent="-171450">
              <a:buFont typeface="Arial" panose="020B0604020202020204" pitchFamily="34" charset="0"/>
              <a:buChar char="•"/>
            </a:pPr>
            <a:r>
              <a:rPr lang="de-DE" dirty="0"/>
              <a:t>Passt sich an die Pixel des Sensors an </a:t>
            </a:r>
          </a:p>
          <a:p>
            <a:pPr marL="628650" lvl="1" indent="-171450">
              <a:buFont typeface="Arial" panose="020B0604020202020204" pitchFamily="34" charset="0"/>
              <a:buChar char="•"/>
            </a:pPr>
            <a:r>
              <a:rPr lang="de-DE" dirty="0"/>
              <a:t>Bei Auflösungsänderung werden kombinieren sich dei Sensorelemente zu einem neuen Pixel </a:t>
            </a:r>
            <a:r>
              <a:rPr lang="de-DE" dirty="0">
                <a:sym typeface="Wingdings" panose="05000000000000000000" pitchFamily="2" charset="2"/>
              </a:rPr>
              <a:t> Sensorkoordinatensystem passt sich an. Der rest bleibt gleich</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 ist ein 3D-Objektpunkt in Raum und zunächst in Weltkoordinaten</a:t>
            </a:r>
          </a:p>
          <a:p>
            <a:pPr marL="171450" indent="-171450">
              <a:buFont typeface="Arial" panose="020B0604020202020204" pitchFamily="34" charset="0"/>
              <a:buChar char="•"/>
            </a:pPr>
            <a:r>
              <a:rPr lang="de-DE" dirty="0"/>
              <a:t>Dieser wird bei der Projektion auf den Sensor einer Kamera zunächst in das Kamerakoordiantensystem transformiert, danach auf die 2D-Bildebene projiziert und zuletzt in das Sensorkoordinatensystem transformiert</a:t>
            </a:r>
          </a:p>
          <a:p>
            <a:pPr marL="171450" indent="-171450">
              <a:buFont typeface="Arial" panose="020B0604020202020204" pitchFamily="34" charset="0"/>
              <a:buChar char="•"/>
            </a:pPr>
            <a:r>
              <a:rPr lang="de-DE" dirty="0"/>
              <a:t>m ist dann der von M auf d en Sensor projizierte 2D Bildpunkt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Abbildung auf den Sensor der Kamera wird durch die sogenannten Projektionsmatrix P beschrieben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P setzt sich zusamme aus den extrinsischen Kameraparametern welche durch eine Rotationsmatrix R und eine Translation in diesem Falle C entsteht. (Anhand des bildes erklären, danach nächstes Bild)</a:t>
            </a:r>
          </a:p>
          <a:p>
            <a:pPr marL="171450" indent="-171450">
              <a:buFont typeface="Arial" panose="020B0604020202020204" pitchFamily="34" charset="0"/>
              <a:buChar char="•"/>
            </a:pPr>
            <a:r>
              <a:rPr lang="de-DE" dirty="0">
                <a:ea typeface="ＭＳ Ｐゴシック" pitchFamily="34" charset="-128"/>
              </a:rPr>
              <a:t>Des Weiteren beinhaltet P noch die intrinsischen Kameraparameter, welche in der Matrix K zusammengefasst werden.</a:t>
            </a:r>
          </a:p>
          <a:p>
            <a:pPr marL="171450" indent="-171450">
              <a:buFont typeface="Arial" panose="020B0604020202020204" pitchFamily="34" charset="0"/>
              <a:buChar char="•"/>
            </a:pPr>
            <a:r>
              <a:rPr lang="de-DE" dirty="0">
                <a:ea typeface="ＭＳ Ｐゴシック" pitchFamily="34" charset="-128"/>
              </a:rPr>
              <a:t>Diese lässt sich aus der Projektion der 3D-Kamerakoordianten in die 2-D Bildkoordinaten durch K_0 und der anschließenden Transformation in das Sensorkoordinatensystem mit T zusammensetzten.</a:t>
            </a:r>
          </a:p>
          <a:p>
            <a:pPr marL="628650" lvl="1" indent="-171450">
              <a:buFont typeface="Arial" panose="020B0604020202020204" pitchFamily="34" charset="0"/>
              <a:buChar char="•"/>
            </a:pPr>
            <a:r>
              <a:rPr lang="de-DE" dirty="0">
                <a:ea typeface="ＭＳ Ｐゴシック" pitchFamily="34" charset="-128"/>
              </a:rPr>
              <a:t>K_x und k_y sind die längen der Pixelkanten und zeta_x und zeta_b ist die Brennweite der Kamera in mm ausgedürckt. Handelt es sich bei dem Sensor nicht um quadratische Pixel so unterscheiden sich die k werte voeneinander und die Brennweite bekommt in Pixel ausgedrückt in x und y richtung andere Werte (dient der skalierung)</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ÜBERLEITUNG:</a:t>
            </a:r>
          </a:p>
          <a:p>
            <a:pPr marL="171450" lvl="0" indent="-171450">
              <a:buFont typeface="Arial" panose="020B0604020202020204" pitchFamily="34" charset="0"/>
              <a:buChar char="•"/>
            </a:pPr>
            <a:r>
              <a:rPr lang="de-DE" dirty="0">
                <a:ea typeface="ＭＳ Ｐゴシック" pitchFamily="34" charset="-128"/>
              </a:rPr>
              <a:t>Mit hilfe dieser Grundlagen, soll nun eine Abbildungsvorschrift eines 3D Punkte in zwei verschiedene Kameras hergeleitet werden. Hierzu bedienen wir uns der sogenannten epipolargeometrie.(nächste Folie)</a:t>
            </a: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r>
              <a:rPr lang="de-DE" dirty="0"/>
              <a:t>C und C‘ sind die jeweiligen Projektionszentren, sie werden durch die sogenannten Basislinie verbunden</a:t>
            </a:r>
          </a:p>
          <a:p>
            <a:pPr marL="171450" indent="-171450">
              <a:buFont typeface="Arial" panose="020B0604020202020204" pitchFamily="34" charset="0"/>
              <a:buChar char="•"/>
            </a:pPr>
            <a:r>
              <a:rPr lang="de-DE" dirty="0"/>
              <a:t>I und I‘ sind die Bildebenen der beiden Kameras, der Punkt an welcher die Basislinie die Bildebenen schneidet werden als Epipole e und e‘ bezeichnet.</a:t>
            </a:r>
          </a:p>
          <a:p>
            <a:pPr marL="171450" indent="-171450">
              <a:buFont typeface="Arial" panose="020B0604020202020204" pitchFamily="34" charset="0"/>
              <a:buChar char="•"/>
            </a:pPr>
            <a:r>
              <a:rPr lang="de-DE" dirty="0"/>
              <a:t>Durch die Epipole verlaufen alle Epipolarlinien l und l‘ </a:t>
            </a:r>
          </a:p>
          <a:p>
            <a:pPr marL="171450" indent="-171450">
              <a:buFont typeface="Arial" panose="020B0604020202020204" pitchFamily="34" charset="0"/>
              <a:buChar char="•"/>
            </a:pPr>
            <a:r>
              <a:rPr lang="de-DE" dirty="0"/>
              <a:t>Die Epipolarlinien enstehen indem eine Gerade durch denen Bildpunkt m und den Epipol e und entsprechend für e‘ und m‘ gezochen wird</a:t>
            </a:r>
          </a:p>
          <a:p>
            <a:pPr marL="171450" indent="-171450">
              <a:buFont typeface="Arial" panose="020B0604020202020204" pitchFamily="34" charset="0"/>
              <a:buChar char="•"/>
            </a:pPr>
            <a:r>
              <a:rPr lang="de-DE" dirty="0"/>
              <a:t>Die Vekoren MC, CC‘ und MC‘ bilden ein Dreieck, welches die sogenannte Epipolarebene ist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Diese geometrischen Eigenschaften definieren die Epipolargeometrie und beschreiben die Die Abbildungsvorschrift eines Punktes in zwei Kameras</a:t>
            </a:r>
          </a:p>
          <a:p>
            <a:pPr marL="171450" indent="-171450">
              <a:buFont typeface="Arial" panose="020B0604020202020204" pitchFamily="34" charset="0"/>
              <a:buChar char="•"/>
            </a:pPr>
            <a:r>
              <a:rPr lang="de-DE" dirty="0"/>
              <a:t>Um eine algemeine Abbildungsvorschrift für mehrere Punkte im Raum mit unterschiedlichen Tiefen zu bekommen schauen wir uns das nächste Bild an.</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NÄCHSTES BILD</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möglichen Ursprungspunkte zu mi dar. Dies ist durch die drei möglichen Punkte M1,M2, M3 dargestellt. Jeder dieser Punkte wird nun wiederum auf I projiziert. Die so entstandenen Punkte liegen alle auf der Epipolarlinie l‘. Somit kann allgemeint beh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Die Abbildungsvorschrift welche die Projktion eines Punktes auf eine Linie beschreibt kann in der Fundamentalmatrix und der essentiellen Matrix zusammengefasst werden</a:t>
            </a:r>
          </a:p>
          <a:p>
            <a:pPr marL="171450" indent="-171450">
              <a:buFont typeface="Arial" panose="020B0604020202020204" pitchFamily="34" charset="0"/>
              <a:buChar char="•"/>
            </a:pPr>
            <a:endParaRPr lang="de-DE" dirty="0"/>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die Fundamentalmatrix ist eine 3x3-Matrix von Rang 2 und fasst die extrinsischen und intrinsischen Kameraparameter in sich zusammen </a:t>
            </a:r>
          </a:p>
          <a:p>
            <a:pPr marL="628650" lvl="1" indent="-171450">
              <a:buFont typeface="Arial" panose="020B0604020202020204" pitchFamily="34" charset="0"/>
              <a:buChar char="•"/>
            </a:pPr>
            <a:r>
              <a:rPr lang="de-DE" dirty="0">
                <a:ea typeface="ＭＳ Ｐゴシック" pitchFamily="34" charset="-128"/>
              </a:rPr>
              <a:t>Man kann grob mathematisch behaupten dass die Projektionsmatrizen P und P‘ beider Kameras in F vereint sind.</a:t>
            </a:r>
          </a:p>
          <a:p>
            <a:pPr marL="171450" indent="-171450">
              <a:buFont typeface="Arial" panose="020B0604020202020204" pitchFamily="34" charset="0"/>
              <a:buChar char="•"/>
            </a:pPr>
            <a:r>
              <a:rPr lang="de-DE" dirty="0">
                <a:ea typeface="ＭＳ Ｐゴシック" pitchFamily="34" charset="-128"/>
              </a:rPr>
              <a:t>Bei der essentiellen Matrix ist auch eine 3x3 Matrix von Rang 2, bei ihr werden die intrinsischen Kameraparameter aus der Fundementalmatrix rausgezogen und mit den Bildkoordinaten verrechnet</a:t>
            </a:r>
          </a:p>
          <a:p>
            <a:pPr marL="628650" lvl="1" indent="-171450">
              <a:buFont typeface="Arial" panose="020B0604020202020204" pitchFamily="34" charset="0"/>
              <a:buChar char="•"/>
            </a:pPr>
            <a:r>
              <a:rPr lang="de-DE" dirty="0">
                <a:ea typeface="ＭＳ Ｐゴシック" pitchFamily="34" charset="-128"/>
              </a:rPr>
              <a:t>Die essentielle Matrix beschreibt somit die Abbildungsvorschrift zwischen den normierten Bildebenenkoordinaten</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in rot eingerahmten Gleichungen auf der Folie werden als die sogennannten epipolaren Bedinungen bezeichnet</a:t>
            </a:r>
          </a:p>
          <a:p>
            <a:pPr marL="628650" lvl="1" indent="-171450">
              <a:buFont typeface="Arial" panose="020B0604020202020204" pitchFamily="34" charset="0"/>
              <a:buChar char="•"/>
            </a:pPr>
            <a:r>
              <a:rPr lang="de-DE" dirty="0">
                <a:ea typeface="ＭＳ Ｐゴシック" pitchFamily="34" charset="-128"/>
              </a:rPr>
              <a:t>Sie geben auskuft darüber ob eine Punkt ein Möglicher korrespondierender Punkt zu einem Punkt auf der anderen Bildebene ist </a:t>
            </a:r>
            <a:r>
              <a:rPr lang="de-DE" dirty="0">
                <a:ea typeface="ＭＳ Ｐゴシック" pitchFamily="34" charset="-128"/>
                <a:sym typeface="Wingdings" panose="05000000000000000000" pitchFamily="2" charset="2"/>
              </a:rPr>
              <a:t> wird ein Punkt auf eine Linie abgebildetet, so ist das Ergebnis dieser Bedingungen null</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Weicht das Ergebnis von 0 ab, so ist die epipolare Bedingungen nicht erfüllt und es handelt sich nicht um korrespondierende Punkte.</a:t>
            </a: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beiden anderen Gleichungen unten, können über die Abbildungsvorschriften hergelgeitet werden und sagen aus, dass der rechte bzw der linke Kern der Fundamentalmatrix die jeweiligen Epipole ergibt.</a:t>
            </a:r>
          </a:p>
          <a:p>
            <a:r>
              <a:rPr lang="de-DE" dirty="0">
                <a:ea typeface="ＭＳ Ｐゴシック" pitchFamily="34" charset="-128"/>
              </a:rPr>
              <a:t>Die zweiten Gleichungen beschreiben die Abbilung eines Punktes m in I auf eine Linie l‘ auf der anderen Bildebene I‘</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Bestimmung von F über den achtpunkte algorithmus:</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acht Punkte algorithmus ist eine lineare Technik, welche angewandt wird um die Fundamentalmatrix aus n&gt;= 8 Punkten zu schätzen </a:t>
            </a:r>
          </a:p>
          <a:p>
            <a:pPr marL="171450" indent="-171450">
              <a:buFont typeface="Arial" panose="020B0604020202020204" pitchFamily="34" charset="0"/>
              <a:buChar char="•"/>
            </a:pPr>
            <a:r>
              <a:rPr lang="de-DE" dirty="0">
                <a:ea typeface="ＭＳ Ｐゴシック" pitchFamily="34" charset="-128"/>
              </a:rPr>
              <a:t>Bei den Punkten handelt es sich um die korerspondierenden Punkte beider Bilder</a:t>
            </a:r>
          </a:p>
          <a:p>
            <a:pPr marL="628650" lvl="1" indent="-171450">
              <a:buFont typeface="Arial" panose="020B0604020202020204" pitchFamily="34" charset="0"/>
              <a:buChar char="•"/>
            </a:pPr>
            <a:r>
              <a:rPr lang="de-DE" dirty="0">
                <a:ea typeface="ＭＳ Ｐゴシック" pitchFamily="34" charset="-128"/>
              </a:rPr>
              <a:t>Korrespondierende Punkte sind die Abbildungen eines 3D-Objektpunktes im Raum auf die Bildebenen</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Aus den insgesammt 8 korrespondiernden Punktepaaren wird eine Koeffizientenmatrix A aufgestellt</a:t>
            </a:r>
          </a:p>
          <a:p>
            <a:pPr marL="171450" lvl="0" indent="-171450">
              <a:buFont typeface="Arial" panose="020B0604020202020204" pitchFamily="34" charset="0"/>
              <a:buChar char="•"/>
            </a:pPr>
            <a:r>
              <a:rPr lang="de-DE" dirty="0">
                <a:ea typeface="ＭＳ Ｐゴシック" pitchFamily="34" charset="-128"/>
              </a:rPr>
              <a:t>Gesucht wird ein vektor f, welcher die</a:t>
            </a:r>
          </a:p>
          <a:p>
            <a:pPr marL="171450" indent="-171450">
              <a:buFont typeface="Arial" panose="020B0604020202020204" pitchFamily="34" charset="0"/>
              <a:buChar char="•"/>
            </a:pPr>
            <a:r>
              <a:rPr lang="de-DE" dirty="0">
                <a:ea typeface="ＭＳ Ｐゴシック" pitchFamily="34" charset="-128"/>
              </a:rPr>
              <a:t>Der Algorithmus benötigt n&gt;= 8 Punkte um eine valides Ergebnis liedern zu können.</a:t>
            </a:r>
          </a:p>
          <a:p>
            <a:pPr marL="171450" indent="-171450">
              <a:buFont typeface="Arial" panose="020B0604020202020204" pitchFamily="34" charset="0"/>
              <a:buChar char="•"/>
            </a:pPr>
            <a:r>
              <a:rPr lang="de-DE" dirty="0">
                <a:ea typeface="ＭＳ Ｐゴシック" pitchFamily="34" charset="-128"/>
              </a:rPr>
              <a:t>Das Ergebnis und jedes seiner Vielfachen ist eine gültige Lösung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Epipole ergeben sich aus dem linken und Rechten Kern der Fundamentalmatrix. Sprich e und e‘ sind genau dann Werte für die Epipole, wenn sie mit der Fundamentalmatrix verrechnet gleich null ergeben </a:t>
            </a:r>
          </a:p>
          <a:p>
            <a:pPr marL="171450" indent="-171450">
              <a:buFont typeface="Arial" panose="020B0604020202020204" pitchFamily="34" charset="0"/>
              <a:buChar char="•"/>
            </a:pPr>
            <a:r>
              <a:rPr lang="de-DE" dirty="0">
                <a:ea typeface="ＭＳ Ｐゴシック" pitchFamily="34" charset="-128"/>
              </a:rPr>
              <a:t>Die zu einem Punkt korrespondierende Epipolarlinie ergibt sich durch die Verrechnung mit F (bzw halt E bei normierten Bildkoordinaten) (Vergleichbar mit der Abbildungsvorschrift von Homographien)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ÜBERLEITUNG:</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Da nun bekannt ist, wie die abgebildeten Punkte zueinander geometrisch in Verbindung stehen, wurde dieses Wissen genutzt, um ein synthetischen Beispiel für die Szenenrekonstruktion zu implementieren.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Anhand der erarbeiteten mathematischen Grundlagen ist ein Algorithmus fur die Rekonstruktion einer Szene aus einer Stereobildaufnahme entstanden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entwickelte Algorithmus ist in der Lage aus einem Stereobildpaar extrinsische Kameraparameter zu bestimmen und anhand dessen die 3D-Szene zu rekonstruieren, jedoch unter der Voraussetzung, dass die intrinsischen Kameraparameter beider Kameras bekannt sind.</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Das synthetische Beispiel ist wie in Abbildung rechts aufgebaut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wurde ein Quader definiert, jedes andere Objekt ist hier genauso denkbar</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Quader wurde mathematisch auf die Bildebenen zweier beliebig platzierter Kameras projiziert</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folgenden soll der Arbeitsprozess des synthetischen Algorithmus vorgestellt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sng"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28.06.2018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28.06.2018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28.06.2018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28.06.2018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28.06.2018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28.06.2018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60.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39" y="1266624"/>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853952" y="4290939"/>
            <a:ext cx="5436096" cy="1512168"/>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53508"/>
            <a:ext cx="7427156" cy="1872208"/>
          </a:xfrm>
          <a:prstGeom prst="rect">
            <a:avLst/>
          </a:prstGeom>
        </p:spPr>
      </p:pic>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5" name="Picture 4">
            <a:extLst>
              <a:ext uri="{FF2B5EF4-FFF2-40B4-BE49-F238E27FC236}">
                <a16:creationId xmlns:a16="http://schemas.microsoft.com/office/drawing/2014/main" id="{CF070156-7AE5-432D-A833-E0C609FEB153}"/>
              </a:ext>
            </a:extLst>
          </p:cNvPr>
          <p:cNvPicPr>
            <a:picLocks noChangeAspect="1"/>
          </p:cNvPicPr>
          <p:nvPr/>
        </p:nvPicPr>
        <p:blipFill>
          <a:blip r:embed="rId3"/>
          <a:stretch>
            <a:fillRect/>
          </a:stretch>
        </p:blipFill>
        <p:spPr>
          <a:xfrm>
            <a:off x="473588" y="1429800"/>
            <a:ext cx="4036500" cy="4043200"/>
          </a:xfrm>
          <a:prstGeom prst="rect">
            <a:avLst/>
          </a:prstGeom>
        </p:spPr>
      </p:pic>
      <p:pic>
        <p:nvPicPr>
          <p:cNvPr id="6" name="Picture 5">
            <a:extLst>
              <a:ext uri="{FF2B5EF4-FFF2-40B4-BE49-F238E27FC236}">
                <a16:creationId xmlns:a16="http://schemas.microsoft.com/office/drawing/2014/main" id="{A356BEDD-FF2C-4BAC-9F1C-D00AB5B192A2}"/>
              </a:ext>
            </a:extLst>
          </p:cNvPr>
          <p:cNvPicPr>
            <a:picLocks noChangeAspect="1"/>
          </p:cNvPicPr>
          <p:nvPr/>
        </p:nvPicPr>
        <p:blipFill>
          <a:blip r:embed="rId4"/>
          <a:stretch>
            <a:fillRect/>
          </a:stretch>
        </p:blipFill>
        <p:spPr>
          <a:xfrm>
            <a:off x="4788024" y="1407400"/>
            <a:ext cx="4036500" cy="4043200"/>
          </a:xfrm>
          <a:prstGeom prst="rect">
            <a:avLst/>
          </a:prstGeom>
        </p:spPr>
      </p:pic>
      <p:pic>
        <p:nvPicPr>
          <p:cNvPr id="11" name="Picture 10">
            <a:extLst>
              <a:ext uri="{FF2B5EF4-FFF2-40B4-BE49-F238E27FC236}">
                <a16:creationId xmlns:a16="http://schemas.microsoft.com/office/drawing/2014/main" id="{C0F4EA06-A7D4-42DE-9A19-2153B096D011}"/>
              </a:ext>
            </a:extLst>
          </p:cNvPr>
          <p:cNvPicPr>
            <a:picLocks noChangeAspect="1"/>
          </p:cNvPicPr>
          <p:nvPr/>
        </p:nvPicPr>
        <p:blipFill>
          <a:blip r:embed="rId5"/>
          <a:stretch>
            <a:fillRect/>
          </a:stretch>
        </p:blipFill>
        <p:spPr>
          <a:xfrm>
            <a:off x="490841" y="1429800"/>
            <a:ext cx="4036500" cy="4043200"/>
          </a:xfrm>
          <a:prstGeom prst="rect">
            <a:avLst/>
          </a:prstGeom>
        </p:spPr>
      </p:pic>
      <p:pic>
        <p:nvPicPr>
          <p:cNvPr id="12" name="Picture 11">
            <a:extLst>
              <a:ext uri="{FF2B5EF4-FFF2-40B4-BE49-F238E27FC236}">
                <a16:creationId xmlns:a16="http://schemas.microsoft.com/office/drawing/2014/main" id="{E470A2D8-9E60-4ACB-885D-240A763D573C}"/>
              </a:ext>
            </a:extLst>
          </p:cNvPr>
          <p:cNvPicPr>
            <a:picLocks noChangeAspect="1"/>
          </p:cNvPicPr>
          <p:nvPr/>
        </p:nvPicPr>
        <p:blipFill>
          <a:blip r:embed="rId6"/>
          <a:stretch>
            <a:fillRect/>
          </a:stretch>
        </p:blipFill>
        <p:spPr>
          <a:xfrm>
            <a:off x="4788024" y="1407400"/>
            <a:ext cx="4036500" cy="4065600"/>
          </a:xfrm>
          <a:prstGeom prst="rect">
            <a:avLst/>
          </a:prstGeom>
        </p:spPr>
      </p:pic>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7"/>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1" name="Content Placeholder 2">
            <a:extLst>
              <a:ext uri="{FF2B5EF4-FFF2-40B4-BE49-F238E27FC236}">
                <a16:creationId xmlns:a16="http://schemas.microsoft.com/office/drawing/2014/main" id="{9185C6B2-839C-4DAB-8276-D9869112004F}"/>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000" dirty="0">
                <a:latin typeface="Calibri (Body)"/>
              </a:rPr>
              <a:t>Ist auf eine schnelle und effiziente Rekonstruktion einer Szene ausgelegt.</a:t>
            </a:r>
          </a:p>
          <a:p>
            <a:pPr>
              <a:buFont typeface="Arial" panose="020B0604020202020204" pitchFamily="34" charset="0"/>
              <a:buChar char="•"/>
            </a:pPr>
            <a:r>
              <a:rPr lang="de-DE" sz="2000" dirty="0">
                <a:latin typeface="Calibri (Body)"/>
              </a:rPr>
              <a:t>Keine Bestimmung der Kameraparameter.</a:t>
            </a:r>
          </a:p>
          <a:p>
            <a:pPr>
              <a:buFont typeface="Arial" panose="020B0604020202020204" pitchFamily="34" charset="0"/>
              <a:buChar char="•"/>
            </a:pPr>
            <a:r>
              <a:rPr lang="de-DE" sz="2000" dirty="0">
                <a:latin typeface="Calibri (Body)"/>
              </a:rPr>
              <a:t>Methode beruht auf zuvorige rektifizierung der Bilder.</a:t>
            </a:r>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708920"/>
            <a:ext cx="4440923" cy="2791258"/>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2708920"/>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6560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Homographien</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614113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803491"/>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112474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467067"/>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21" y="3353363"/>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4" y="4063970"/>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7" y="4989241"/>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Sampson-Approximation genaues Verfahren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8328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Punktesortierungsalgorithmus</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104457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412776"/>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412776"/>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928688"/>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Verwendetes 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Funktion der Fundamental Matrix und der essentiellen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367610"/>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265016"/>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3" name="Rectangle: Rounded Corners 12">
            <a:extLst>
              <a:ext uri="{FF2B5EF4-FFF2-40B4-BE49-F238E27FC236}">
                <a16:creationId xmlns:a16="http://schemas.microsoft.com/office/drawing/2014/main" id="{5B780A87-A67E-4EA1-B047-CAB0F7D8CFBF}"/>
              </a:ext>
            </a:extLst>
          </p:cNvPr>
          <p:cNvSpPr/>
          <p:nvPr/>
        </p:nvSpPr>
        <p:spPr bwMode="auto">
          <a:xfrm>
            <a:off x="179512" y="4971240"/>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mit Rektifizierung</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Analyse der Szenenrekonstruktion mit rektifizierten Bildern.</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118128"/>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Auswirkung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Rekonstruktionsergebnisse bei unterschiedlichen Auflösungen. </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529" y="3489450"/>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6008" y="1273191"/>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500538" y="4509120"/>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6074" y="4509120"/>
            <a:ext cx="1387382" cy="938830"/>
          </a:xfrm>
          <a:prstGeom prst="rect">
            <a:avLst/>
          </a:prstGeom>
        </p:spPr>
      </p:pic>
      <p:pic>
        <p:nvPicPr>
          <p:cNvPr id="15" name="Picture 14">
            <a:extLst>
              <a:ext uri="{FF2B5EF4-FFF2-40B4-BE49-F238E27FC236}">
                <a16:creationId xmlns:a16="http://schemas.microsoft.com/office/drawing/2014/main" id="{E8920758-BBF3-46C2-A264-46E177C24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2" y="2462401"/>
            <a:ext cx="5024136" cy="876209"/>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4029</Words>
  <Application>Microsoft Office PowerPoint</Application>
  <PresentationFormat>On-screen Show (4:3)</PresentationFormat>
  <Paragraphs>485</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Rektifizierungsansatz</vt:lpstr>
      <vt:lpstr>Zusatzfolien</vt:lpstr>
      <vt:lpstr>BackUpSlides</vt:lpstr>
      <vt:lpstr>BackUpSlides</vt:lpstr>
      <vt:lpstr>BackUpSlides</vt:lpstr>
      <vt:lpstr>Acht-Punkte-Algorithmus</vt:lpstr>
      <vt:lpstr>Bestimmung extrinsischer Kameraparameter</vt:lpstr>
      <vt:lpstr>BackUpSlides</vt:lpstr>
      <vt:lpstr>Unterschiedliche Auflösungen </vt:lpstr>
      <vt:lpstr>Unterschiedliche Auflösungen </vt:lpstr>
      <vt:lpstr>BackUpSlides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442</cp:revision>
  <dcterms:created xsi:type="dcterms:W3CDTF">2010-09-08T11:07:37Z</dcterms:created>
  <dcterms:modified xsi:type="dcterms:W3CDTF">2018-06-28T08:36:43Z</dcterms:modified>
</cp:coreProperties>
</file>